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92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EFD3028-02DF-4073-B39D-106AD6C9348F}">
          <p14:sldIdLst>
            <p14:sldId id="256"/>
            <p14:sldId id="292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</p14:sldIdLst>
        </p14:section>
        <p14:section name="Untitled Section" id="{6106E233-DFD7-46E8-A39E-7A647827760D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1" autoAdjust="0"/>
    <p:restoredTop sz="94660"/>
  </p:normalViewPr>
  <p:slideViewPr>
    <p:cSldViewPr>
      <p:cViewPr varScale="1">
        <p:scale>
          <a:sx n="69" d="100"/>
          <a:sy n="69" d="100"/>
        </p:scale>
        <p:origin x="-13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AEE33-C4F2-470B-A5F8-88665A8F77F9}" type="datetimeFigureOut">
              <a:rPr lang="en-CA" smtClean="0"/>
              <a:t>2014-10-03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E8D2D-E41A-4BEB-A619-4EF0CEE3689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0689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E8D2D-E41A-4BEB-A619-4EF0CEE36899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865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1272A-B0E0-4CDD-AF16-C49FC2FF8039}" type="datetimeFigureOut">
              <a:rPr lang="en-CA" smtClean="0"/>
              <a:t>2014-10-03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0EA9-E993-4C59-99AA-5F896686D0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090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1272A-B0E0-4CDD-AF16-C49FC2FF8039}" type="datetimeFigureOut">
              <a:rPr lang="en-CA" smtClean="0"/>
              <a:t>2014-10-03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0EA9-E993-4C59-99AA-5F896686D0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73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1272A-B0E0-4CDD-AF16-C49FC2FF8039}" type="datetimeFigureOut">
              <a:rPr lang="en-CA" smtClean="0"/>
              <a:t>2014-10-03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0EA9-E993-4C59-99AA-5F896686D0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776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1272A-B0E0-4CDD-AF16-C49FC2FF8039}" type="datetimeFigureOut">
              <a:rPr lang="en-CA" smtClean="0"/>
              <a:t>2014-10-03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0EA9-E993-4C59-99AA-5F896686D0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25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1272A-B0E0-4CDD-AF16-C49FC2FF8039}" type="datetimeFigureOut">
              <a:rPr lang="en-CA" smtClean="0"/>
              <a:t>2014-10-03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0EA9-E993-4C59-99AA-5F896686D0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27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1272A-B0E0-4CDD-AF16-C49FC2FF8039}" type="datetimeFigureOut">
              <a:rPr lang="en-CA" smtClean="0"/>
              <a:t>2014-10-03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0EA9-E993-4C59-99AA-5F896686D0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16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1272A-B0E0-4CDD-AF16-C49FC2FF8039}" type="datetimeFigureOut">
              <a:rPr lang="en-CA" smtClean="0"/>
              <a:t>2014-10-03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0EA9-E993-4C59-99AA-5F896686D0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80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1272A-B0E0-4CDD-AF16-C49FC2FF8039}" type="datetimeFigureOut">
              <a:rPr lang="en-CA" smtClean="0"/>
              <a:t>2014-10-03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0EA9-E993-4C59-99AA-5F896686D0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404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1272A-B0E0-4CDD-AF16-C49FC2FF8039}" type="datetimeFigureOut">
              <a:rPr lang="en-CA" smtClean="0"/>
              <a:t>2014-10-03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0EA9-E993-4C59-99AA-5F896686D0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16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1272A-B0E0-4CDD-AF16-C49FC2FF8039}" type="datetimeFigureOut">
              <a:rPr lang="en-CA" smtClean="0"/>
              <a:t>2014-10-03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0EA9-E993-4C59-99AA-5F896686D0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03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1272A-B0E0-4CDD-AF16-C49FC2FF8039}" type="datetimeFigureOut">
              <a:rPr lang="en-CA" smtClean="0"/>
              <a:t>2014-10-03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80EA9-E993-4C59-99AA-5F896686D0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08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checker/>
      </p:transition>
    </mc:Choice>
    <mc:Fallback xmlns="">
      <p:transition spd="slow" advClick="0" advTm="1000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1272A-B0E0-4CDD-AF16-C49FC2FF8039}" type="datetimeFigureOut">
              <a:rPr lang="en-CA" smtClean="0"/>
              <a:t>2014-10-03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80EA9-E993-4C59-99AA-5F896686D02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786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checker/>
      </p:transition>
    </mc:Choice>
    <mc:Fallback xmlns="">
      <p:transition spd="slow" advClick="0" advTm="10000">
        <p:checker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624000" cy="6858000"/>
          </a:xfrm>
          <a:prstGeom prst="rect">
            <a:avLst/>
          </a:prstGeom>
          <a:effectLst>
            <a:glow rad="127000">
              <a:schemeClr val="accent1">
                <a:alpha val="5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8924" y="2358172"/>
            <a:ext cx="9145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200" b="1" dirty="0" smtClean="0"/>
              <a:t>THE STORY OF MY LIFE</a:t>
            </a:r>
            <a:endParaRPr lang="en-CA" sz="7200" b="1" dirty="0"/>
          </a:p>
        </p:txBody>
      </p:sp>
      <p:pic>
        <p:nvPicPr>
          <p:cNvPr id="9" name="02 Story Of My Lif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9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2000">
        <p:checker/>
      </p:transition>
    </mc:Choice>
    <mc:Fallback xmlns="">
      <p:transition spd="slow" advClick="0" advTm="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624000" cy="6858000"/>
          </a:xfrm>
          <a:prstGeom prst="rect">
            <a:avLst/>
          </a:prstGeom>
          <a:effectLst>
            <a:glow rad="127000">
              <a:schemeClr val="accent1">
                <a:alpha val="5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4292" y="692696"/>
            <a:ext cx="8948228" cy="51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7200" b="1" dirty="0" smtClean="0">
                <a:effectLst/>
                <a:latin typeface="Palatino Linotype"/>
                <a:ea typeface="Arial"/>
                <a:cs typeface="Arial"/>
              </a:rPr>
              <a:t>“It</a:t>
            </a:r>
            <a:r>
              <a:rPr lang="en-US" sz="7200" b="1" spc="115" dirty="0" smtClean="0">
                <a:effectLst/>
                <a:latin typeface="Palatino Linotype"/>
                <a:ea typeface="Arial"/>
                <a:cs typeface="Arial"/>
              </a:rPr>
              <a:t> </a:t>
            </a:r>
            <a:r>
              <a:rPr lang="en-US" sz="7200" b="1" dirty="0" smtClean="0">
                <a:effectLst/>
                <a:latin typeface="Palatino Linotype"/>
                <a:ea typeface="Arial"/>
                <a:cs typeface="Arial"/>
              </a:rPr>
              <a:t>was</a:t>
            </a:r>
            <a:r>
              <a:rPr lang="en-US" sz="7200" b="1" spc="-55" dirty="0" smtClean="0">
                <a:effectLst/>
                <a:latin typeface="Palatino Linotype"/>
                <a:ea typeface="Arial"/>
                <a:cs typeface="Arial"/>
              </a:rPr>
              <a:t> </a:t>
            </a:r>
            <a:r>
              <a:rPr lang="en-US" sz="7200" b="1" dirty="0" smtClean="0">
                <a:effectLst/>
                <a:latin typeface="Palatino Linotype"/>
                <a:ea typeface="Arial"/>
                <a:cs typeface="Arial"/>
              </a:rPr>
              <a:t>great</a:t>
            </a:r>
            <a:r>
              <a:rPr lang="en-US" sz="7200" b="1" spc="65" dirty="0" smtClean="0">
                <a:effectLst/>
                <a:latin typeface="Palatino Linotype"/>
                <a:ea typeface="Arial"/>
                <a:cs typeface="Arial"/>
              </a:rPr>
              <a:t> </a:t>
            </a:r>
            <a:r>
              <a:rPr lang="en-US" sz="7200" b="1" dirty="0" smtClean="0">
                <a:effectLst/>
                <a:latin typeface="Palatino Linotype"/>
                <a:ea typeface="Arial"/>
                <a:cs typeface="Arial"/>
              </a:rPr>
              <a:t>to</a:t>
            </a:r>
            <a:r>
              <a:rPr lang="en-US" sz="7200" b="1" spc="130" dirty="0" smtClean="0">
                <a:effectLst/>
                <a:latin typeface="Palatino Linotype"/>
                <a:ea typeface="Arial"/>
                <a:cs typeface="Arial"/>
              </a:rPr>
              <a:t> </a:t>
            </a:r>
            <a:r>
              <a:rPr lang="en-US" sz="7200" b="1" dirty="0" smtClean="0">
                <a:effectLst/>
                <a:latin typeface="Palatino Linotype"/>
                <a:ea typeface="Arial"/>
                <a:cs typeface="Arial"/>
              </a:rPr>
              <a:t>chat</a:t>
            </a:r>
            <a:r>
              <a:rPr lang="en-US" sz="7200" b="1" spc="35" dirty="0" smtClean="0">
                <a:effectLst/>
                <a:latin typeface="Palatino Linotype"/>
                <a:ea typeface="Arial"/>
                <a:cs typeface="Arial"/>
              </a:rPr>
              <a:t> </a:t>
            </a:r>
            <a:r>
              <a:rPr lang="en-US" sz="7200" b="1" dirty="0" smtClean="0">
                <a:effectLst/>
                <a:latin typeface="Palatino Linotype"/>
                <a:ea typeface="Arial"/>
                <a:cs typeface="Arial"/>
              </a:rPr>
              <a:t>to</a:t>
            </a:r>
            <a:r>
              <a:rPr lang="en-US" sz="7200" b="1" spc="130" dirty="0" smtClean="0">
                <a:effectLst/>
                <a:latin typeface="Palatino Linotype"/>
                <a:ea typeface="Arial"/>
                <a:cs typeface="Arial"/>
              </a:rPr>
              <a:t> </a:t>
            </a:r>
            <a:r>
              <a:rPr lang="en-US" sz="7200" b="1" dirty="0" smtClean="0">
                <a:effectLst/>
                <a:latin typeface="Palatino Linotype"/>
                <a:ea typeface="Arial"/>
                <a:cs typeface="Arial"/>
              </a:rPr>
              <a:t>people who</a:t>
            </a:r>
            <a:r>
              <a:rPr lang="en-US" sz="7200" b="1" spc="105" dirty="0" smtClean="0">
                <a:effectLst/>
                <a:latin typeface="Palatino Linotype"/>
                <a:ea typeface="Arial"/>
                <a:cs typeface="Arial"/>
              </a:rPr>
              <a:t> </a:t>
            </a:r>
            <a:r>
              <a:rPr lang="en-US" sz="7200" b="1" dirty="0" smtClean="0">
                <a:effectLst/>
                <a:latin typeface="Palatino Linotype"/>
                <a:ea typeface="Arial"/>
                <a:cs typeface="Arial"/>
              </a:rPr>
              <a:t>have</a:t>
            </a:r>
            <a:r>
              <a:rPr lang="en-US" sz="7200" b="1" spc="-85" dirty="0" smtClean="0">
                <a:effectLst/>
                <a:latin typeface="Palatino Linotype"/>
                <a:ea typeface="Arial"/>
                <a:cs typeface="Arial"/>
              </a:rPr>
              <a:t> </a:t>
            </a:r>
            <a:r>
              <a:rPr lang="en-US" sz="7200" b="1" dirty="0" smtClean="0">
                <a:effectLst/>
                <a:latin typeface="Palatino Linotype"/>
                <a:ea typeface="Arial"/>
                <a:cs typeface="Arial"/>
              </a:rPr>
              <a:t>been</a:t>
            </a:r>
            <a:r>
              <a:rPr lang="en-US" sz="7200" b="1" spc="15" dirty="0" smtClean="0">
                <a:effectLst/>
                <a:latin typeface="Palatino Linotype"/>
                <a:ea typeface="Arial"/>
                <a:cs typeface="Arial"/>
              </a:rPr>
              <a:t> </a:t>
            </a:r>
            <a:r>
              <a:rPr lang="en-US" sz="7200" b="1" dirty="0" smtClean="0">
                <a:effectLst/>
                <a:latin typeface="Palatino Linotype"/>
                <a:ea typeface="Arial"/>
                <a:cs typeface="Arial"/>
              </a:rPr>
              <a:t>in</a:t>
            </a:r>
            <a:r>
              <a:rPr lang="en-US" sz="7200" b="1" spc="25" dirty="0" smtClean="0">
                <a:effectLst/>
                <a:latin typeface="Palatino Linotype"/>
                <a:ea typeface="Arial"/>
                <a:cs typeface="Arial"/>
              </a:rPr>
              <a:t> </a:t>
            </a:r>
            <a:r>
              <a:rPr lang="en-US" sz="7200" b="1" dirty="0" smtClean="0">
                <a:effectLst/>
                <a:latin typeface="Palatino Linotype"/>
                <a:ea typeface="Arial"/>
                <a:cs typeface="Arial"/>
              </a:rPr>
              <a:t>similar</a:t>
            </a:r>
            <a:r>
              <a:rPr lang="en-US" sz="7200" b="1" spc="160" dirty="0" smtClean="0">
                <a:effectLst/>
                <a:latin typeface="Palatino Linotype"/>
                <a:ea typeface="Arial"/>
                <a:cs typeface="Arial"/>
              </a:rPr>
              <a:t> </a:t>
            </a:r>
            <a:r>
              <a:rPr lang="en-US" sz="7200" b="1" dirty="0" smtClean="0">
                <a:effectLst/>
                <a:latin typeface="Palatino Linotype"/>
                <a:ea typeface="Arial"/>
                <a:cs typeface="Arial"/>
              </a:rPr>
              <a:t>situations.”</a:t>
            </a:r>
            <a:endParaRPr lang="en-CA" sz="72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018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624000" cy="6858000"/>
          </a:xfrm>
          <a:prstGeom prst="rect">
            <a:avLst/>
          </a:prstGeom>
          <a:effectLst>
            <a:glow rad="127000">
              <a:schemeClr val="accent1">
                <a:alpha val="5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9090" y="1471541"/>
            <a:ext cx="9145016" cy="3914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CA" sz="5400" b="1" dirty="0" smtClean="0">
                <a:effectLst/>
                <a:latin typeface="Palatino Linotype"/>
                <a:ea typeface="Calibri"/>
                <a:cs typeface="Times New Roman"/>
              </a:rPr>
              <a:t>“I’ve got a place here at the Centre “Life House”. I don’t know what we would do without it, I really don’t.”</a:t>
            </a:r>
            <a:endParaRPr lang="en-CA" sz="54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6465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7500">
        <p:checker/>
      </p:transition>
    </mc:Choice>
    <mc:Fallback>
      <p:transition spd="slow" advClick="0" advTm="75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624000" cy="6858000"/>
          </a:xfrm>
          <a:prstGeom prst="rect">
            <a:avLst/>
          </a:prstGeom>
          <a:effectLst>
            <a:glow rad="127000">
              <a:schemeClr val="accent1">
                <a:alpha val="5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9940" y="1166741"/>
            <a:ext cx="8896556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CA" sz="5400" b="1" dirty="0" smtClean="0">
                <a:effectLst/>
                <a:latin typeface="Palatino Linotype"/>
                <a:ea typeface="Calibri"/>
                <a:cs typeface="Times New Roman"/>
              </a:rPr>
              <a:t>“The stories, and the people are different and so familiar, no matter what your illness is there is always hope.”</a:t>
            </a:r>
            <a:endParaRPr lang="en-CA" sz="54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44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checker/>
      </p:transition>
    </mc:Choice>
    <mc:Fallback xmlns="">
      <p:transition spd="slow" advClick="0" advTm="7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624000" cy="6858000"/>
          </a:xfrm>
          <a:prstGeom prst="rect">
            <a:avLst/>
          </a:prstGeom>
          <a:effectLst>
            <a:glow rad="127000">
              <a:schemeClr val="accent1">
                <a:alpha val="5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4292" y="1000541"/>
            <a:ext cx="89482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b="1" dirty="0" smtClean="0">
                <a:effectLst/>
                <a:latin typeface="Palatino Linotype"/>
                <a:ea typeface="Arial"/>
                <a:cs typeface="Arial"/>
              </a:rPr>
              <a:t>“The members are great and it was nice to find people who have been through similar situations.  It was and is a great comfort.” </a:t>
            </a:r>
            <a:endParaRPr lang="en-CA" sz="5400" b="1" dirty="0"/>
          </a:p>
        </p:txBody>
      </p:sp>
    </p:spTree>
    <p:extLst>
      <p:ext uri="{BB962C8B-B14F-4D97-AF65-F5344CB8AC3E}">
        <p14:creationId xmlns:p14="http://schemas.microsoft.com/office/powerpoint/2010/main" val="331196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8000">
        <p:checker/>
      </p:transition>
    </mc:Choice>
    <mc:Fallback xmlns="">
      <p:transition spd="slow" advClick="0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624000" cy="6858000"/>
          </a:xfrm>
          <a:prstGeom prst="rect">
            <a:avLst/>
          </a:prstGeom>
          <a:effectLst>
            <a:glow rad="127000">
              <a:schemeClr val="accent1">
                <a:alpha val="5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4292" y="1412776"/>
            <a:ext cx="91450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000" b="1" dirty="0"/>
              <a:t>“I have developed my own coping strategies through my life and I don’t let it consume me.”</a:t>
            </a:r>
          </a:p>
        </p:txBody>
      </p:sp>
    </p:spTree>
    <p:extLst>
      <p:ext uri="{BB962C8B-B14F-4D97-AF65-F5344CB8AC3E}">
        <p14:creationId xmlns:p14="http://schemas.microsoft.com/office/powerpoint/2010/main" val="249679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6000">
        <p:checker/>
      </p:transition>
    </mc:Choice>
    <mc:Fallback>
      <p:transition spd="slow" advClick="0" advTm="6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624000" cy="6858000"/>
          </a:xfrm>
          <a:prstGeom prst="rect">
            <a:avLst/>
          </a:prstGeom>
          <a:effectLst>
            <a:glow rad="127000">
              <a:schemeClr val="accent1">
                <a:alpha val="5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79107" y="25280"/>
            <a:ext cx="8713373" cy="5989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CA" sz="4800" b="1" dirty="0" smtClean="0">
                <a:effectLst/>
                <a:latin typeface="Palatino Linotype"/>
                <a:ea typeface="Calibri"/>
                <a:cs typeface="Times New Roman"/>
              </a:rPr>
              <a:t>“At one point in my life I was in darkness that I didn’t think even God could pull me out of but there isn’t anything that you can’t come back from if you accept the help that is available.”</a:t>
            </a:r>
            <a:endParaRPr lang="en-CA" sz="48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834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1000">
        <p:checker/>
      </p:transition>
    </mc:Choice>
    <mc:Fallback>
      <p:transition spd="slow" advClick="0" advTm="1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62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692696"/>
            <a:ext cx="82809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atin typeface="Palatino Linotype" panose="02040502050505030304" pitchFamily="18" charset="0"/>
              </a:rPr>
              <a:t>“Life House where I could find support… going on my own and over time became more confident and felt supported and loved. I mattered.”</a:t>
            </a:r>
            <a:endParaRPr lang="en-CA" sz="54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94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>
        <p:checker/>
      </p:transition>
    </mc:Choice>
    <mc:Fallback>
      <p:transition spd="slow" advClick="0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980" y="0"/>
            <a:ext cx="1062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92696"/>
            <a:ext cx="9036496" cy="484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n-CA" sz="4400" dirty="0" smtClean="0">
              <a:effectLst/>
              <a:latin typeface="Palatino Linotype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CA" sz="4400" b="1" dirty="0" smtClean="0">
                <a:effectLst/>
                <a:latin typeface="Palatino Linotype"/>
                <a:ea typeface="Calibri"/>
                <a:cs typeface="Times New Roman"/>
              </a:rPr>
              <a:t>“Today I still struggle with my hurts, habits and hang-ups, but with God’s love, Freedom Centre’s love and Steve’s love and grace, I am doing very well.”  </a:t>
            </a:r>
            <a:endParaRPr lang="en-CA" sz="44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253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checker/>
      </p:transition>
    </mc:Choice>
    <mc:Fallback xmlns="">
      <p:transition spd="slow" advClick="0" advTm="7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62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9910" y="2060848"/>
            <a:ext cx="91739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effectLst/>
                <a:latin typeface="Palatino Linotype"/>
                <a:ea typeface="Calibri"/>
                <a:cs typeface="Times New Roman"/>
              </a:rPr>
              <a:t>“I'm happy, living life to the fullest, fully working through my own personal challenges.” </a:t>
            </a:r>
            <a:endParaRPr lang="en-CA" sz="4800" b="1" dirty="0"/>
          </a:p>
        </p:txBody>
      </p:sp>
    </p:spTree>
    <p:extLst>
      <p:ext uri="{BB962C8B-B14F-4D97-AF65-F5344CB8AC3E}">
        <p14:creationId xmlns:p14="http://schemas.microsoft.com/office/powerpoint/2010/main" val="359698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5000">
        <p:checker/>
      </p:transition>
    </mc:Choice>
    <mc:Fallback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62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2492896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effectLst/>
                <a:latin typeface="Palatino Linotype"/>
                <a:ea typeface="Calibri"/>
                <a:cs typeface="Times New Roman"/>
              </a:rPr>
              <a:t>“I have weathered the storm and the sun is finally shining again.” </a:t>
            </a:r>
            <a:endParaRPr lang="en-CA" sz="4800" b="1" dirty="0"/>
          </a:p>
        </p:txBody>
      </p:sp>
    </p:spTree>
    <p:extLst>
      <p:ext uri="{BB962C8B-B14F-4D97-AF65-F5344CB8AC3E}">
        <p14:creationId xmlns:p14="http://schemas.microsoft.com/office/powerpoint/2010/main" val="309638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4996" y="-9276"/>
            <a:ext cx="10945216" cy="686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09" y="2240725"/>
            <a:ext cx="188409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70" y="4400802"/>
            <a:ext cx="1881482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66" y="2251100"/>
            <a:ext cx="1728192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70" y="12725"/>
            <a:ext cx="19621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803" y="110264"/>
            <a:ext cx="19526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2" y="4341477"/>
            <a:ext cx="19621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649" y="146328"/>
            <a:ext cx="1766479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34728"/>
            <a:ext cx="17716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240725"/>
            <a:ext cx="1634604" cy="209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717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500">
        <p:checker/>
      </p:transition>
    </mc:Choice>
    <mc:Fallback>
      <p:transition spd="slow" advClick="0" advTm="35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62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24744"/>
            <a:ext cx="878497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CA" sz="4000" b="1" dirty="0" smtClean="0">
                <a:effectLst/>
                <a:latin typeface="Palatino Linotype"/>
                <a:ea typeface="Calibri"/>
                <a:cs typeface="Times New Roman"/>
              </a:rPr>
              <a:t>“I have not used in 7 years and although I can’t go back and change the past, I mustn’t forget it because it has made me who I am today and is a reminder as to who I want to be tomorrow.”</a:t>
            </a:r>
            <a:endParaRPr lang="en-CA" sz="40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099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2000">
        <p:checker/>
      </p:transition>
    </mc:Choice>
    <mc:Fallback>
      <p:transition spd="slow" advClick="0" advTm="12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624000" cy="6858000"/>
          </a:xfrm>
          <a:prstGeom prst="rect">
            <a:avLst/>
          </a:prstGeom>
          <a:effectLst>
            <a:glow rad="127000">
              <a:schemeClr val="accent1">
                <a:alpha val="5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9552" y="954375"/>
            <a:ext cx="8604448" cy="51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CA" sz="4800" b="1" dirty="0">
                <a:latin typeface="Palatino Linotype" panose="02040502050505030304" pitchFamily="18" charset="0"/>
                <a:ea typeface="Calibri"/>
                <a:cs typeface="Times New Roman"/>
              </a:rPr>
              <a:t>“I know from my experience that hanging around certain places starts to get to </a:t>
            </a:r>
            <a:r>
              <a:rPr lang="en-CA" sz="4800" b="1" dirty="0" smtClean="0">
                <a:latin typeface="Palatino Linotype" panose="02040502050505030304" pitchFamily="18" charset="0"/>
                <a:ea typeface="Calibri"/>
                <a:cs typeface="Times New Roman"/>
              </a:rPr>
              <a:t>you... </a:t>
            </a:r>
            <a:r>
              <a:rPr lang="en-CA" sz="4800" b="1" dirty="0">
                <a:latin typeface="Palatino Linotype" panose="02040502050505030304" pitchFamily="18" charset="0"/>
                <a:ea typeface="Calibri"/>
                <a:cs typeface="Times New Roman"/>
              </a:rPr>
              <a:t>I try and stay positive and be around people who support me.”  </a:t>
            </a:r>
          </a:p>
        </p:txBody>
      </p:sp>
    </p:spTree>
    <p:extLst>
      <p:ext uri="{BB962C8B-B14F-4D97-AF65-F5344CB8AC3E}">
        <p14:creationId xmlns:p14="http://schemas.microsoft.com/office/powerpoint/2010/main" val="196145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>
        <p:checker/>
      </p:transition>
    </mc:Choice>
    <mc:Fallback>
      <p:transition spd="slow" advClick="0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`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624000" cy="6858000"/>
          </a:xfrm>
          <a:prstGeom prst="rect">
            <a:avLst/>
          </a:prstGeom>
          <a:effectLst>
            <a:glow rad="127000">
              <a:schemeClr val="accent1">
                <a:alpha val="5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11560" y="908720"/>
            <a:ext cx="8532440" cy="554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CA" sz="4400" b="1" dirty="0" smtClean="0">
                <a:effectLst/>
                <a:latin typeface="Palatino Linotype"/>
                <a:ea typeface="Calibri"/>
                <a:cs typeface="Times New Roman"/>
              </a:rPr>
              <a:t>“I am grateful to everyone who has made me feel welcome and opened their hearts to me.  I am currently attending a Self Esteem Group in my ongoing efforts to continually better myself.”</a:t>
            </a:r>
            <a:endParaRPr lang="en-CA" sz="44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534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9000">
        <p:checker/>
      </p:transition>
    </mc:Choice>
    <mc:Fallback>
      <p:transition spd="slow" advClick="0" advTm="9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624000" cy="6858000"/>
          </a:xfrm>
          <a:prstGeom prst="rect">
            <a:avLst/>
          </a:prstGeom>
          <a:effectLst>
            <a:glow rad="127000">
              <a:schemeClr val="accent1">
                <a:alpha val="5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2397" y="692696"/>
            <a:ext cx="87341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CA" sz="4000" b="1" dirty="0">
                <a:latin typeface="Palatino Linotype" panose="02040502050505030304" pitchFamily="18" charset="0"/>
                <a:ea typeface="Calibri"/>
                <a:cs typeface="Times New Roman"/>
              </a:rPr>
              <a:t>“The temptation to drink will ALWAYS be there but I am stronger now by finally acknowledging that I have depression and seeking help and knowing that asking for help is not a sign of weakness, but a sign of strength. Letting go of the pain and anger and experiencing real joy.”</a:t>
            </a:r>
          </a:p>
        </p:txBody>
      </p:sp>
    </p:spTree>
    <p:extLst>
      <p:ext uri="{BB962C8B-B14F-4D97-AF65-F5344CB8AC3E}">
        <p14:creationId xmlns:p14="http://schemas.microsoft.com/office/powerpoint/2010/main" val="427934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2000">
        <p:checker/>
      </p:transition>
    </mc:Choice>
    <mc:Fallback xmlns="">
      <p:transition spd="slow" advClick="0" advTm="12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624000" cy="6858000"/>
          </a:xfrm>
          <a:prstGeom prst="rect">
            <a:avLst/>
          </a:prstGeom>
          <a:effectLst>
            <a:glow rad="127000">
              <a:schemeClr val="accent1">
                <a:alpha val="5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7544" y="494249"/>
            <a:ext cx="8784976" cy="5259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CA" sz="7200" dirty="0">
                <a:ea typeface="Calibri"/>
                <a:cs typeface="Times New Roman"/>
              </a:rPr>
              <a:t> </a:t>
            </a:r>
            <a:r>
              <a:rPr lang="en-CA" sz="7200" b="1" dirty="0">
                <a:ea typeface="Calibri"/>
                <a:cs typeface="Times New Roman"/>
              </a:rPr>
              <a:t>“</a:t>
            </a:r>
            <a:r>
              <a:rPr lang="en-CA" sz="4400" b="1" dirty="0">
                <a:ea typeface="Calibri"/>
                <a:cs typeface="Times New Roman"/>
              </a:rPr>
              <a:t>When I’m in the Centre I am clean, I don’t use, we can’t use and so that’s one big reason that we come to the Centre and hang out at the Centre, cause we can stay clean for the time it is open.”</a:t>
            </a:r>
          </a:p>
        </p:txBody>
      </p:sp>
    </p:spTree>
    <p:extLst>
      <p:ext uri="{BB962C8B-B14F-4D97-AF65-F5344CB8AC3E}">
        <p14:creationId xmlns:p14="http://schemas.microsoft.com/office/powerpoint/2010/main" val="3754235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0000">
        <p:checker/>
      </p:transition>
    </mc:Choice>
    <mc:Fallback>
      <p:transition spd="slow" advClick="0" advTm="10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624000" cy="6858000"/>
          </a:xfrm>
          <a:prstGeom prst="rect">
            <a:avLst/>
          </a:prstGeom>
          <a:effectLst>
            <a:glow rad="127000">
              <a:schemeClr val="accent1">
                <a:alpha val="5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4292" y="764704"/>
            <a:ext cx="9145016" cy="5613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CA" sz="7200" dirty="0" smtClean="0">
                <a:effectLst/>
                <a:latin typeface="Palatino Linotype"/>
                <a:ea typeface="Calibri"/>
                <a:cs typeface="Times New Roman"/>
              </a:rPr>
              <a:t> </a:t>
            </a:r>
            <a:r>
              <a:rPr lang="en-CA" sz="4800" b="1" dirty="0" smtClean="0">
                <a:effectLst/>
                <a:latin typeface="Palatino Linotype"/>
                <a:ea typeface="Calibri"/>
                <a:cs typeface="Times New Roman"/>
              </a:rPr>
              <a:t>“I came back to Peer 17 and realized they could help me more than my Mental Health Counsellor could, because I am with other people who “walk the walk” and “talk the talk”.”</a:t>
            </a:r>
            <a:endParaRPr lang="en-CA" sz="48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947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8000">
        <p:checker/>
      </p:transition>
    </mc:Choice>
    <mc:Fallback>
      <p:transition spd="slow" advClick="0" advTm="8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624000" cy="6858000"/>
          </a:xfrm>
          <a:prstGeom prst="rect">
            <a:avLst/>
          </a:prstGeom>
          <a:effectLst>
            <a:glow rad="127000">
              <a:schemeClr val="accent1">
                <a:alpha val="5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8924" y="692696"/>
            <a:ext cx="91450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CA" sz="4800" b="1" dirty="0" smtClean="0">
                <a:effectLst/>
                <a:latin typeface="Palatino Linotype"/>
                <a:ea typeface="Calibri"/>
                <a:cs typeface="Times New Roman"/>
              </a:rPr>
              <a:t>“I have other medical problems and by learning about them I have learned to fight them which helped me to keep on getting better daily.”</a:t>
            </a:r>
            <a:endParaRPr lang="en-CA" sz="48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7866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7500">
        <p:checker/>
      </p:transition>
    </mc:Choice>
    <mc:Fallback>
      <p:transition spd="slow" advClick="0" advTm="75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624000" cy="6858000"/>
          </a:xfrm>
          <a:prstGeom prst="rect">
            <a:avLst/>
          </a:prstGeom>
          <a:effectLst>
            <a:glow rad="127000">
              <a:schemeClr val="accent1">
                <a:alpha val="50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4292" y="908720"/>
            <a:ext cx="8732204" cy="476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CA" sz="6600" b="1" dirty="0" smtClean="0">
                <a:effectLst/>
                <a:latin typeface="Palatino Linotype"/>
                <a:ea typeface="Calibri"/>
                <a:cs typeface="Times New Roman"/>
              </a:rPr>
              <a:t>“I’ve been told that I’m a survivor given what I’ve been through.”</a:t>
            </a:r>
            <a:endParaRPr lang="en-CA" sz="66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577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549</Words>
  <Application>Microsoft Office PowerPoint</Application>
  <PresentationFormat>On-screen Show (4:3)</PresentationFormat>
  <Paragraphs>22</Paragraphs>
  <Slides>20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Buchanan</dc:creator>
  <cp:lastModifiedBy>Todd Buchanan</cp:lastModifiedBy>
  <cp:revision>35</cp:revision>
  <dcterms:created xsi:type="dcterms:W3CDTF">2014-09-24T16:54:53Z</dcterms:created>
  <dcterms:modified xsi:type="dcterms:W3CDTF">2014-10-03T15:41:55Z</dcterms:modified>
</cp:coreProperties>
</file>